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Banking Risk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Report: Enhancing Credit Risk Visibility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797" y="367546"/>
            <a:ext cx="7483673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Conclusion: Empowering Data-Driven Decisions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7797" y="1052513"/>
            <a:ext cx="1369480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provides a powerful solution for proactive credit risk management, balancing growth with liquidity stability.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67797" y="1566863"/>
            <a:ext cx="6684407" cy="2469952"/>
          </a:xfrm>
          <a:prstGeom prst="roundRect">
            <a:avLst>
              <a:gd name="adj" fmla="val 812"/>
            </a:avLst>
          </a:prstGeom>
          <a:solidFill>
            <a:srgbClr val="EDEBE3"/>
          </a:solidFill>
          <a:ln/>
        </p:spPr>
      </p:sp>
      <p:sp>
        <p:nvSpPr>
          <p:cNvPr id="5" name="Shape 3"/>
          <p:cNvSpPr/>
          <p:nvPr/>
        </p:nvSpPr>
        <p:spPr>
          <a:xfrm>
            <a:off x="467797" y="1566863"/>
            <a:ext cx="6684407" cy="823317"/>
          </a:xfrm>
          <a:prstGeom prst="roundRect">
            <a:avLst>
              <a:gd name="adj" fmla="val 2435"/>
            </a:avLst>
          </a:prstGeom>
          <a:solidFill>
            <a:srgbClr val="EDEBE3"/>
          </a:solidFill>
          <a:ln/>
        </p:spPr>
      </p:sp>
      <p:sp>
        <p:nvSpPr>
          <p:cNvPr id="6" name="Text 4"/>
          <p:cNvSpPr/>
          <p:nvPr/>
        </p:nvSpPr>
        <p:spPr>
          <a:xfrm>
            <a:off x="601385" y="1700451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Enhanced Visibility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01385" y="2042755"/>
            <a:ext cx="64172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EDA, KPIs, and interactive dashboards.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467797" y="2390180"/>
            <a:ext cx="6684407" cy="823317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9" name="Shape 7"/>
          <p:cNvSpPr/>
          <p:nvPr/>
        </p:nvSpPr>
        <p:spPr>
          <a:xfrm>
            <a:off x="467797" y="2390180"/>
            <a:ext cx="6684407" cy="15240"/>
          </a:xfrm>
          <a:prstGeom prst="roundRect">
            <a:avLst>
              <a:gd name="adj" fmla="val 131562"/>
            </a:avLst>
          </a:prstGeom>
          <a:solidFill>
            <a:srgbClr val="D3D1C9"/>
          </a:solidFill>
          <a:ln/>
        </p:spPr>
      </p:sp>
      <p:sp>
        <p:nvSpPr>
          <p:cNvPr id="10" name="Text 8"/>
          <p:cNvSpPr/>
          <p:nvPr/>
        </p:nvSpPr>
        <p:spPr>
          <a:xfrm>
            <a:off x="601385" y="2523768"/>
            <a:ext cx="1811655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Proactive Management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601385" y="2866073"/>
            <a:ext cx="64172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default probability and manage exposure.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467797" y="3213497"/>
            <a:ext cx="6684407" cy="823317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13" name="Shape 11"/>
          <p:cNvSpPr/>
          <p:nvPr/>
        </p:nvSpPr>
        <p:spPr>
          <a:xfrm>
            <a:off x="467797" y="3213497"/>
            <a:ext cx="6684407" cy="15240"/>
          </a:xfrm>
          <a:prstGeom prst="roundRect">
            <a:avLst>
              <a:gd name="adj" fmla="val 131562"/>
            </a:avLst>
          </a:prstGeom>
          <a:solidFill>
            <a:srgbClr val="D3D1C9"/>
          </a:solidFill>
          <a:ln/>
        </p:spPr>
      </p:sp>
      <p:sp>
        <p:nvSpPr>
          <p:cNvPr id="14" name="Text 12"/>
          <p:cNvSpPr/>
          <p:nvPr/>
        </p:nvSpPr>
        <p:spPr>
          <a:xfrm>
            <a:off x="601385" y="3347085"/>
            <a:ext cx="167080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Actionable Insights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601385" y="3689390"/>
            <a:ext cx="64172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executive decision-making and risk teams.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7485817" y="1550194"/>
            <a:ext cx="201310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Tools &amp; Technologies: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485817" y="1934408"/>
            <a:ext cx="668440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Python: Pandas, NumPy, Matplotlib, Seaborn.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7485817" y="2194917"/>
            <a:ext cx="668440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BI: DAX measures, conditional formatting, drill-through.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7485817" y="2455426"/>
            <a:ext cx="6684407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(optional): Data validation and aggregation.</a:t>
            </a:r>
            <a:endParaRPr lang="en-US" sz="105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5817" y="2819519"/>
            <a:ext cx="6684407" cy="66844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969" y="771763"/>
            <a:ext cx="7652861" cy="1331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Challenge: Mitigating Lending Risk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31969" y="2422565"/>
            <a:ext cx="7652861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Banks face significant financial and regulatory risks from customer loan defaults, leading to high non-performing assets and capital erosion. Our project aims to empower decision-makers with data-driven insights.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1969" y="3684389"/>
            <a:ext cx="3719870" cy="1946553"/>
          </a:xfrm>
          <a:prstGeom prst="roundRect">
            <a:avLst>
              <a:gd name="adj" fmla="val 5637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09109" y="3684389"/>
            <a:ext cx="91440" cy="1946553"/>
          </a:xfrm>
          <a:prstGeom prst="roundRect">
            <a:avLst>
              <a:gd name="adj" fmla="val 34944"/>
            </a:avLst>
          </a:prstGeom>
          <a:solidFill>
            <a:srgbClr val="28282F"/>
          </a:solidFill>
          <a:ln/>
        </p:spPr>
      </p:sp>
      <p:sp>
        <p:nvSpPr>
          <p:cNvPr id="7" name="Text 4"/>
          <p:cNvSpPr/>
          <p:nvPr/>
        </p:nvSpPr>
        <p:spPr>
          <a:xfrm>
            <a:off x="6536412" y="3920252"/>
            <a:ext cx="3179564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Identify High-Risk Clients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6536412" y="4713565"/>
            <a:ext cx="317956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Pinpoint vulnerable clients and segments.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4842" y="3684389"/>
            <a:ext cx="3719989" cy="1946553"/>
          </a:xfrm>
          <a:prstGeom prst="roundRect">
            <a:avLst>
              <a:gd name="adj" fmla="val 5637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41982" y="3684389"/>
            <a:ext cx="91440" cy="1946553"/>
          </a:xfrm>
          <a:prstGeom prst="roundRect">
            <a:avLst>
              <a:gd name="adj" fmla="val 34944"/>
            </a:avLst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10469285" y="3920252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Monitor Imbalance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469285" y="4380786"/>
            <a:ext cx="3179683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loan-to-deposit ratios and exposure concentration.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1969" y="5843945"/>
            <a:ext cx="3719870" cy="1613773"/>
          </a:xfrm>
          <a:prstGeom prst="roundRect">
            <a:avLst>
              <a:gd name="adj" fmla="val 6799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09109" y="5843945"/>
            <a:ext cx="91440" cy="1613773"/>
          </a:xfrm>
          <a:prstGeom prst="roundRect">
            <a:avLst>
              <a:gd name="adj" fmla="val 34944"/>
            </a:avLst>
          </a:prstGeom>
          <a:solidFill>
            <a:srgbClr val="28282F"/>
          </a:solidFill>
          <a:ln/>
        </p:spPr>
      </p:sp>
      <p:sp>
        <p:nvSpPr>
          <p:cNvPr id="15" name="Text 12"/>
          <p:cNvSpPr/>
          <p:nvPr/>
        </p:nvSpPr>
        <p:spPr>
          <a:xfrm>
            <a:off x="6536412" y="6079808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Support Decisions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536412" y="6540341"/>
            <a:ext cx="317956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data-driven credit and portfolio choices.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641" y="434935"/>
            <a:ext cx="9304377" cy="494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Foundation: Comprehensive Banking Insights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3641" y="1245513"/>
            <a:ext cx="13523119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leverages historical banking data to build a robust risk assessment model.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53641" y="1938338"/>
            <a:ext cx="79058" cy="79058"/>
          </a:xfrm>
          <a:prstGeom prst="roundRect">
            <a:avLst>
              <a:gd name="adj" fmla="val 578310"/>
            </a:avLst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790813" y="1854398"/>
            <a:ext cx="197727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Client Demographics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0813" y="2259687"/>
            <a:ext cx="633150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Gender, nationality, income band.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53641" y="2913102"/>
            <a:ext cx="79058" cy="79058"/>
          </a:xfrm>
          <a:prstGeom prst="roundRect">
            <a:avLst>
              <a:gd name="adj" fmla="val 578310"/>
            </a:avLst>
          </a:prstGeom>
          <a:solidFill>
            <a:srgbClr val="28282F"/>
          </a:solidFill>
          <a:ln/>
        </p:spPr>
      </p:sp>
      <p:sp>
        <p:nvSpPr>
          <p:cNvPr id="8" name="Text 6"/>
          <p:cNvSpPr/>
          <p:nvPr/>
        </p:nvSpPr>
        <p:spPr>
          <a:xfrm>
            <a:off x="790813" y="2829163"/>
            <a:ext cx="2020372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Banking Relationships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0813" y="3234452"/>
            <a:ext cx="633150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Retail, Private Bank, Commercial, Institutional.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553641" y="3887867"/>
            <a:ext cx="79058" cy="79058"/>
          </a:xfrm>
          <a:prstGeom prst="roundRect">
            <a:avLst>
              <a:gd name="adj" fmla="val 578310"/>
            </a:avLst>
          </a:prstGeom>
          <a:solidFill>
            <a:srgbClr val="28282F"/>
          </a:solidFill>
          <a:ln/>
        </p:spPr>
      </p:sp>
      <p:sp>
        <p:nvSpPr>
          <p:cNvPr id="11" name="Text 9"/>
          <p:cNvSpPr/>
          <p:nvPr/>
        </p:nvSpPr>
        <p:spPr>
          <a:xfrm>
            <a:off x="790813" y="3803928"/>
            <a:ext cx="197727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Loan Details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0813" y="4209217"/>
            <a:ext cx="633150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Amount, business lending, credit card balances.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553641" y="4862632"/>
            <a:ext cx="79058" cy="79058"/>
          </a:xfrm>
          <a:prstGeom prst="roundRect">
            <a:avLst>
              <a:gd name="adj" fmla="val 578310"/>
            </a:avLst>
          </a:prstGeom>
          <a:solidFill>
            <a:srgbClr val="28282F"/>
          </a:solidFill>
          <a:ln/>
        </p:spPr>
      </p:sp>
      <p:sp>
        <p:nvSpPr>
          <p:cNvPr id="14" name="Text 12"/>
          <p:cNvSpPr/>
          <p:nvPr/>
        </p:nvSpPr>
        <p:spPr>
          <a:xfrm>
            <a:off x="790813" y="4778692"/>
            <a:ext cx="197727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Deposit Details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0813" y="5183981"/>
            <a:ext cx="633150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Savings, checking, foreign currency, total deposits.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553641" y="5837396"/>
            <a:ext cx="79058" cy="79058"/>
          </a:xfrm>
          <a:prstGeom prst="roundRect">
            <a:avLst>
              <a:gd name="adj" fmla="val 578310"/>
            </a:avLst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790813" y="5753457"/>
            <a:ext cx="197727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Risk Indicators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0813" y="6158746"/>
            <a:ext cx="633150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Score: High / Medium / Low.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553641" y="6812161"/>
            <a:ext cx="79058" cy="79058"/>
          </a:xfrm>
          <a:prstGeom prst="roundRect">
            <a:avLst>
              <a:gd name="adj" fmla="val 578310"/>
            </a:avLst>
          </a:prstGeom>
          <a:solidFill>
            <a:srgbClr val="28282F"/>
          </a:solidFill>
          <a:ln/>
        </p:spPr>
      </p:sp>
      <p:sp>
        <p:nvSpPr>
          <p:cNvPr id="20" name="Text 18"/>
          <p:cNvSpPr/>
          <p:nvPr/>
        </p:nvSpPr>
        <p:spPr>
          <a:xfrm>
            <a:off x="790813" y="6728222"/>
            <a:ext cx="197727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Engagement Tenure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90813" y="7133511"/>
            <a:ext cx="633150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Years with the bank.</a:t>
            </a:r>
            <a:endParaRPr lang="en-US" sz="120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5701" y="1854398"/>
            <a:ext cx="6568678" cy="65686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967" y="390525"/>
            <a:ext cx="5292328" cy="4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Exploratory Data Analysis (EDA)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6967" y="1118235"/>
            <a:ext cx="1363646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Python, we cleaned and analyzed data to uncover critical patterns.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96967" y="1664732"/>
            <a:ext cx="141923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496967" y="1890713"/>
            <a:ext cx="8043267" cy="1524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4"/>
          <p:cNvSpPr/>
          <p:nvPr/>
        </p:nvSpPr>
        <p:spPr>
          <a:xfrm>
            <a:off x="496967" y="1992154"/>
            <a:ext cx="17751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Cleaning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96967" y="2355890"/>
            <a:ext cx="804326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 and data type corrections.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6967" y="2831425"/>
            <a:ext cx="141923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96967" y="3057406"/>
            <a:ext cx="8043267" cy="1524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8"/>
          <p:cNvSpPr/>
          <p:nvPr/>
        </p:nvSpPr>
        <p:spPr>
          <a:xfrm>
            <a:off x="496967" y="3158847"/>
            <a:ext cx="17751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Derived Metrics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496967" y="3522583"/>
            <a:ext cx="804326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Loan-to-Deposit Ratio, Client Count.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496967" y="3998119"/>
            <a:ext cx="141923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496967" y="4224099"/>
            <a:ext cx="8043267" cy="1524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2"/>
          <p:cNvSpPr/>
          <p:nvPr/>
        </p:nvSpPr>
        <p:spPr>
          <a:xfrm>
            <a:off x="496967" y="4325541"/>
            <a:ext cx="17751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Distribution Analysis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496967" y="4689277"/>
            <a:ext cx="804326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amounts, deposits, risk categories.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496967" y="5164812"/>
            <a:ext cx="141923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496967" y="5390793"/>
            <a:ext cx="8043267" cy="1524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6"/>
          <p:cNvSpPr/>
          <p:nvPr/>
        </p:nvSpPr>
        <p:spPr>
          <a:xfrm>
            <a:off x="496967" y="5492234"/>
            <a:ext cx="17751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Outlier Identification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496967" y="5855970"/>
            <a:ext cx="804326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Skewness in loan exposure.</a:t>
            </a:r>
            <a:endParaRPr lang="en-US" sz="11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4326" y="1664732"/>
            <a:ext cx="5246608" cy="5246608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496967" y="7284006"/>
            <a:ext cx="213014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EDA Findings: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496967" y="7763232"/>
            <a:ext cx="1363646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and deposit values are right-skewed, indicating concentration among fewer high-value clients.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496967" y="8040052"/>
            <a:ext cx="1363646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High-risk clients show higher loan exposure relative to deposits.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496967" y="8316873"/>
            <a:ext cx="1363646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Longer engagement does not always imply lower risk.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374" y="775692"/>
            <a:ext cx="7259955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Dashboard Structure: Power BI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9374" y="1713071"/>
            <a:ext cx="7725251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Power BI dashboard is organized into four intuitive pages, each addressing specific business questions for comprehensive risk management.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74" y="2589490"/>
            <a:ext cx="1013460" cy="12161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25479" y="2792135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Executive Summary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925479" y="3230404"/>
            <a:ext cx="650914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High-level portfolio health.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4" y="3805595"/>
            <a:ext cx="1013460" cy="12161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25479" y="4008239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Loan Analysis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925479" y="4446508"/>
            <a:ext cx="650914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Exposure and concentration.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74" y="5021699"/>
            <a:ext cx="1013460" cy="12161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25479" y="5224343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Deposit Analysis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925479" y="5662613"/>
            <a:ext cx="650914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Funding stability and liquidity.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74" y="6237803"/>
            <a:ext cx="1013460" cy="121610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25479" y="6440448"/>
            <a:ext cx="312991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Summary &amp; Segmentation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925479" y="6878717"/>
            <a:ext cx="650914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Risk, exposure, and actionability.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808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Executive Summary &amp; Loan Analysis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Executive Summary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27551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snapshot of portfolio health.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641158"/>
            <a:ext cx="3319105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3000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347549" y="215705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Clients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857625" y="1641158"/>
            <a:ext cx="331922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32.8%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4808458" y="215705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 Risk %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396835" y="2617708"/>
            <a:ext cx="3319105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₹4.38bn</a:t>
            </a:r>
            <a:endParaRPr lang="en-US" sz="2900" dirty="0"/>
          </a:p>
        </p:txBody>
      </p:sp>
      <p:sp>
        <p:nvSpPr>
          <p:cNvPr id="10" name="Text 8"/>
          <p:cNvSpPr/>
          <p:nvPr/>
        </p:nvSpPr>
        <p:spPr>
          <a:xfrm>
            <a:off x="1347549" y="313360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Loan Portfolio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3857625" y="2617708"/>
            <a:ext cx="3319224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116%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4808458" y="313360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LDR</a:t>
            </a:r>
            <a:endParaRPr lang="en-US" sz="11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3438287"/>
            <a:ext cx="6780014" cy="678001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461171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Loan Analysis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461171" y="127551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loan exposure and concentration.</a:t>
            </a:r>
            <a:endParaRPr lang="en-US" sz="850" dirty="0"/>
          </a:p>
        </p:txBody>
      </p:sp>
      <p:sp>
        <p:nvSpPr>
          <p:cNvPr id="16" name="Text 13"/>
          <p:cNvSpPr/>
          <p:nvPr/>
        </p:nvSpPr>
        <p:spPr>
          <a:xfrm>
            <a:off x="7461171" y="155900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Loan: ₹4.38bn.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61171" y="178010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Lending dominates total exposure (₹2.6bn).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7461171" y="200120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Private Banking contributes disproportionately to high-risk loan exposure.</a:t>
            </a:r>
            <a:endParaRPr lang="en-US" sz="850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2310170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416" y="369570"/>
            <a:ext cx="5983843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Deposit Analysis &amp; Risk Segmentation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70416" y="1125617"/>
            <a:ext cx="2016323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Deposit Analysis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70416" y="1512094"/>
            <a:ext cx="668083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funding stability and liquidity support.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0416" y="1848088"/>
            <a:ext cx="668083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Deposits: ₹3.77bn.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0416" y="2110145"/>
            <a:ext cx="668083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Checking and Savings accounts form the bulk of deposits.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0416" y="2372201"/>
            <a:ext cx="668083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European clients contribute higher deposits with lower risk.</a:t>
            </a:r>
            <a:endParaRPr lang="en-US" sz="10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416" y="2738437"/>
            <a:ext cx="6680835" cy="668083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6769" y="1125617"/>
            <a:ext cx="2923461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Summary &amp; Risk Segmentation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86769" y="1512094"/>
            <a:ext cx="6680835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Combining risk, exposure, and actionability.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86769" y="1848088"/>
            <a:ext cx="6680835" cy="430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High-risk clients cluster in high-loan / low-deposit quadrant, while low-risk clients show stronger deposit backing.</a:t>
            </a:r>
            <a:endParaRPr lang="en-US" sz="10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769" y="2429351"/>
            <a:ext cx="6680835" cy="6680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1974" y="434578"/>
            <a:ext cx="6869668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Insights: Unveiling Critical Trends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1974" y="1164074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5" name="Shape 2"/>
          <p:cNvSpPr/>
          <p:nvPr/>
        </p:nvSpPr>
        <p:spPr>
          <a:xfrm>
            <a:off x="709613" y="1321713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8282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48" y="1451729"/>
            <a:ext cx="212884" cy="212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613" y="1952506"/>
            <a:ext cx="197155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Liquidity Risk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09613" y="2293501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LDR at 116% indicates overleveraging; loans exceed deposit base.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1974" y="2861191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10" name="Shape 6"/>
          <p:cNvSpPr/>
          <p:nvPr/>
        </p:nvSpPr>
        <p:spPr>
          <a:xfrm>
            <a:off x="709613" y="3018830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8282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748" y="3148846"/>
            <a:ext cx="212884" cy="212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9613" y="3649623"/>
            <a:ext cx="197155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Risk Concentration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09613" y="3990618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32.8% of clients (984) are High Risk, totaling ₹1.78bn exposure.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1974" y="4558308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15" name="Shape 10"/>
          <p:cNvSpPr/>
          <p:nvPr/>
        </p:nvSpPr>
        <p:spPr>
          <a:xfrm>
            <a:off x="709613" y="4715947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8282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748" y="4845963"/>
            <a:ext cx="212884" cy="2128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09613" y="5346740"/>
            <a:ext cx="2185154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Segment-Level Insights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09613" y="5687735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Private Banking and European clients offer growth opportunities due to lower risk profiles.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1974" y="6255425"/>
            <a:ext cx="8040053" cy="1539478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20" name="Shape 14"/>
          <p:cNvSpPr/>
          <p:nvPr/>
        </p:nvSpPr>
        <p:spPr>
          <a:xfrm>
            <a:off x="709613" y="6413063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8282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748" y="6543080"/>
            <a:ext cx="212884" cy="21288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09613" y="7043857"/>
            <a:ext cx="197155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Engagement Tenure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09613" y="7384852"/>
            <a:ext cx="77247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Clients with &lt;10 years engagement carry higher risk-weighted loan exposure.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84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85" y="474464"/>
            <a:ext cx="6115050" cy="539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Actionable Recommendations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3885" y="1272302"/>
            <a:ext cx="793623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steps to mitigate risk and capitalize on growth opportunities.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3885" y="1742361"/>
            <a:ext cx="7936230" cy="1376005"/>
          </a:xfrm>
          <a:prstGeom prst="roundRect">
            <a:avLst>
              <a:gd name="adj" fmla="val 1881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6745" y="1765221"/>
            <a:ext cx="690086" cy="1330285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842367" y="2268617"/>
            <a:ext cx="2587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489353" y="1937742"/>
            <a:ext cx="2156698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Immediate Actions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489353" y="2310646"/>
            <a:ext cx="6855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loan growth until LDR &lt; 100%.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489353" y="2646998"/>
            <a:ext cx="6855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deposit mobilization campaigns.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03885" y="3290888"/>
            <a:ext cx="7936230" cy="1376005"/>
          </a:xfrm>
          <a:prstGeom prst="roundRect">
            <a:avLst>
              <a:gd name="adj" fmla="val 1881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26745" y="3313748"/>
            <a:ext cx="690086" cy="1330285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842367" y="3817144"/>
            <a:ext cx="2587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489353" y="3486269"/>
            <a:ext cx="2156698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Risk Mitigation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489353" y="3859173"/>
            <a:ext cx="6855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Tighten credit approval for High Risk segments.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489353" y="4195524"/>
            <a:ext cx="6855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stricter collateral and pricing.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3885" y="4839414"/>
            <a:ext cx="7936230" cy="1376005"/>
          </a:xfrm>
          <a:prstGeom prst="roundRect">
            <a:avLst>
              <a:gd name="adj" fmla="val 1881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26745" y="4862274"/>
            <a:ext cx="690086" cy="1330285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19" name="Text 16"/>
          <p:cNvSpPr/>
          <p:nvPr/>
        </p:nvSpPr>
        <p:spPr>
          <a:xfrm>
            <a:off x="842367" y="5365671"/>
            <a:ext cx="2587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489353" y="5034796"/>
            <a:ext cx="2230279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Growth Opportunities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1489353" y="5407700"/>
            <a:ext cx="6855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lending cautiously within Private Banking.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1489353" y="5744051"/>
            <a:ext cx="6855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European and Low Risk clients.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603885" y="6387941"/>
            <a:ext cx="7936230" cy="1376005"/>
          </a:xfrm>
          <a:prstGeom prst="roundRect">
            <a:avLst>
              <a:gd name="adj" fmla="val 1881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626745" y="6410801"/>
            <a:ext cx="690086" cy="1330285"/>
          </a:xfrm>
          <a:prstGeom prst="rect">
            <a:avLst/>
          </a:prstGeom>
          <a:solidFill>
            <a:srgbClr val="EDEBE3"/>
          </a:solidFill>
          <a:ln/>
        </p:spPr>
      </p:sp>
      <p:sp>
        <p:nvSpPr>
          <p:cNvPr id="25" name="Text 22"/>
          <p:cNvSpPr/>
          <p:nvPr/>
        </p:nvSpPr>
        <p:spPr>
          <a:xfrm>
            <a:off x="842367" y="6914198"/>
            <a:ext cx="258723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3"/>
          <p:cNvSpPr/>
          <p:nvPr/>
        </p:nvSpPr>
        <p:spPr>
          <a:xfrm>
            <a:off x="1489353" y="6583323"/>
            <a:ext cx="2595682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Monitoring &amp; Governance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1489353" y="6956227"/>
            <a:ext cx="6855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High Risk % monthly.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1489353" y="7292578"/>
            <a:ext cx="68553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early-warning triggers for LDR breaches.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2025-12-26T18:39:27Z</dcterms:created>
  <dcterms:modified xsi:type="dcterms:W3CDTF">2025-12-26T18:39:27Z</dcterms:modified>
</cp:coreProperties>
</file>